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3" r:id="rId2"/>
    <p:sldId id="274" r:id="rId3"/>
    <p:sldId id="266" r:id="rId4"/>
    <p:sldId id="265" r:id="rId5"/>
    <p:sldId id="268" r:id="rId6"/>
    <p:sldId id="269" r:id="rId7"/>
    <p:sldId id="270" r:id="rId8"/>
    <p:sldId id="276" r:id="rId9"/>
    <p:sldId id="277" r:id="rId10"/>
    <p:sldId id="272" r:id="rId11"/>
    <p:sldId id="27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4ECB2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1934"/>
  </p:normalViewPr>
  <p:slideViewPr>
    <p:cSldViewPr>
      <p:cViewPr varScale="1">
        <p:scale>
          <a:sx n="75" d="100"/>
          <a:sy n="75" d="100"/>
        </p:scale>
        <p:origin x="21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216C81-EAE8-45A4-8D3D-13C123423F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15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9F112F-8C00-46ED-AE5D-C33DFC0A3272}" type="slidenum">
              <a:rPr lang="en-US"/>
              <a:pPr/>
              <a:t>3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90550" y="0"/>
            <a:ext cx="5791200" cy="43434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TEKS: Social Studies – </a:t>
            </a:r>
          </a:p>
          <a:p>
            <a:r>
              <a:rPr lang="en-US"/>
              <a:t>6.22 (A), </a:t>
            </a:r>
            <a:r>
              <a:rPr lang="en-US">
                <a:cs typeface="Times New Roman" pitchFamily="18" charset="0"/>
              </a:rPr>
              <a:t>Using social studies terminology correctly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7.22 (A), 8.31 (A)</a:t>
            </a:r>
          </a:p>
        </p:txBody>
      </p:sp>
    </p:spTree>
    <p:extLst>
      <p:ext uri="{BB962C8B-B14F-4D97-AF65-F5344CB8AC3E}">
        <p14:creationId xmlns:p14="http://schemas.microsoft.com/office/powerpoint/2010/main" val="129850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3924B-4DDC-47AE-8CBB-75002C61FF11}" type="slidenum">
              <a:rPr lang="en-US"/>
              <a:pPr/>
              <a:t>4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4800" y="0"/>
            <a:ext cx="5791200" cy="4343400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978400"/>
            <a:ext cx="5029200" cy="3479800"/>
          </a:xfrm>
        </p:spPr>
        <p:txBody>
          <a:bodyPr/>
          <a:lstStyle/>
          <a:p>
            <a:r>
              <a:rPr lang="en-US"/>
              <a:t>TEKS: Social Studies – </a:t>
            </a:r>
          </a:p>
          <a:p>
            <a:r>
              <a:rPr lang="en-US"/>
              <a:t>6.22 (A), </a:t>
            </a:r>
            <a:r>
              <a:rPr lang="en-US">
                <a:cs typeface="Times New Roman" pitchFamily="18" charset="0"/>
              </a:rPr>
              <a:t>Using social studies terminology correctly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7.22 (A), 8.31 (A)</a:t>
            </a:r>
          </a:p>
        </p:txBody>
      </p:sp>
    </p:spTree>
    <p:extLst>
      <p:ext uri="{BB962C8B-B14F-4D97-AF65-F5344CB8AC3E}">
        <p14:creationId xmlns:p14="http://schemas.microsoft.com/office/powerpoint/2010/main" val="556942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AA66D-5131-439E-B2FB-DDA6C30393C0}" type="slidenum">
              <a:rPr lang="en-US"/>
              <a:pPr/>
              <a:t>5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375" y="0"/>
            <a:ext cx="5791200" cy="434340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876800"/>
            <a:ext cx="5029200" cy="3581400"/>
          </a:xfrm>
        </p:spPr>
        <p:txBody>
          <a:bodyPr/>
          <a:lstStyle/>
          <a:p>
            <a:r>
              <a:rPr lang="en-US"/>
              <a:t>TEKS: Social Studies – </a:t>
            </a:r>
          </a:p>
          <a:p>
            <a:r>
              <a:rPr lang="en-US"/>
              <a:t>6.22 (A), </a:t>
            </a:r>
            <a:r>
              <a:rPr lang="en-US">
                <a:cs typeface="Times New Roman" pitchFamily="18" charset="0"/>
              </a:rPr>
              <a:t>Using social studies terminology correctly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7.22 (A), 8.31 (A)</a:t>
            </a:r>
          </a:p>
        </p:txBody>
      </p:sp>
    </p:spTree>
    <p:extLst>
      <p:ext uri="{BB962C8B-B14F-4D97-AF65-F5344CB8AC3E}">
        <p14:creationId xmlns:p14="http://schemas.microsoft.com/office/powerpoint/2010/main" val="180704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C5E1B-8F36-4745-855E-8D8D44F9711F}" type="slidenum">
              <a:rPr lang="en-US"/>
              <a:pPr/>
              <a:t>6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5288" y="0"/>
            <a:ext cx="6096000" cy="4572000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5486400"/>
            <a:ext cx="5029200" cy="2971800"/>
          </a:xfrm>
        </p:spPr>
        <p:txBody>
          <a:bodyPr/>
          <a:lstStyle/>
          <a:p>
            <a:r>
              <a:rPr lang="en-US"/>
              <a:t>TEKS: Social Studies – </a:t>
            </a:r>
          </a:p>
          <a:p>
            <a:r>
              <a:rPr lang="en-US"/>
              <a:t>6.22 (A), </a:t>
            </a:r>
            <a:r>
              <a:rPr lang="en-US">
                <a:cs typeface="Times New Roman" pitchFamily="18" charset="0"/>
              </a:rPr>
              <a:t>Using social studies terminology correctly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7.22 (A), 8.31 (A)</a:t>
            </a:r>
          </a:p>
        </p:txBody>
      </p:sp>
    </p:spTree>
    <p:extLst>
      <p:ext uri="{BB962C8B-B14F-4D97-AF65-F5344CB8AC3E}">
        <p14:creationId xmlns:p14="http://schemas.microsoft.com/office/powerpoint/2010/main" val="13568407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A3B221-E642-4014-9AA3-81D5115E78C2}" type="slidenum">
              <a:rPr lang="en-US"/>
              <a:pPr/>
              <a:t>7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7675" y="0"/>
            <a:ext cx="5791200" cy="43434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876800"/>
            <a:ext cx="5029200" cy="3581400"/>
          </a:xfrm>
        </p:spPr>
        <p:txBody>
          <a:bodyPr/>
          <a:lstStyle/>
          <a:p>
            <a:r>
              <a:rPr lang="en-US"/>
              <a:t>TEKS: Social Studies – </a:t>
            </a:r>
          </a:p>
          <a:p>
            <a:r>
              <a:rPr lang="en-US"/>
              <a:t>6.22 (A), </a:t>
            </a:r>
            <a:r>
              <a:rPr lang="en-US">
                <a:cs typeface="Times New Roman" pitchFamily="18" charset="0"/>
              </a:rPr>
              <a:t>Using social studies terminology correctly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7.22 (A), 8.31 (A)</a:t>
            </a:r>
          </a:p>
        </p:txBody>
      </p:sp>
    </p:spTree>
    <p:extLst>
      <p:ext uri="{BB962C8B-B14F-4D97-AF65-F5344CB8AC3E}">
        <p14:creationId xmlns:p14="http://schemas.microsoft.com/office/powerpoint/2010/main" val="292915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993CCF-6947-4F45-8B2E-C2033899A38A}" type="slidenum">
              <a:rPr lang="en-US"/>
              <a:pPr/>
              <a:t>10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2113" y="0"/>
            <a:ext cx="5503862" cy="41275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56100"/>
            <a:ext cx="5029200" cy="41275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/>
              <a:t>TEKS: Social Studies – </a:t>
            </a:r>
          </a:p>
          <a:p>
            <a:pPr>
              <a:spcBef>
                <a:spcPct val="50000"/>
              </a:spcBef>
            </a:pPr>
            <a:r>
              <a:rPr lang="en-US"/>
              <a:t>6.3 (B), </a:t>
            </a:r>
            <a:r>
              <a:rPr lang="en-US">
                <a:cs typeface="Times New Roman" pitchFamily="18" charset="0"/>
              </a:rPr>
              <a:t>Posing and answering questions about geographic distributions and patterns</a:t>
            </a: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r>
              <a:rPr lang="en-US"/>
              <a:t>6.22 (A), </a:t>
            </a:r>
            <a:r>
              <a:rPr lang="en-US">
                <a:cs typeface="Times New Roman" pitchFamily="18" charset="0"/>
              </a:rPr>
              <a:t>Using social studies terminology correctly</a:t>
            </a: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7.22 (A), 8.31 (A)</a:t>
            </a:r>
          </a:p>
        </p:txBody>
      </p:sp>
    </p:spTree>
    <p:extLst>
      <p:ext uri="{BB962C8B-B14F-4D97-AF65-F5344CB8AC3E}">
        <p14:creationId xmlns:p14="http://schemas.microsoft.com/office/powerpoint/2010/main" val="568344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AD86F-9EEB-4BE2-B9F4-77D648845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95F11-B3AF-45FC-A682-63E0AC5875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071A3-DDCA-437B-BDFD-5CFB7764A2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42CC97F-5145-4E38-A232-D8CC889739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6C85C-955C-4774-B7ED-06147B9C06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D5856-38CB-43C7-BC5D-2605DA5579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C3195-B6CB-4534-BA43-15D3391D32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E9027-714A-45AC-98AE-CE0E0FA4A7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72299-5AEE-463D-B442-3C5BEB2ABC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36899-C937-4D87-988B-F811237C58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6DAC7-1E92-448C-8928-C4FD651292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F02A6-91D1-4E2C-BF03-97191FCC68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C94187-0BE2-420C-87B5-50574188E84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Latitude and Longitude</a:t>
            </a:r>
          </a:p>
        </p:txBody>
      </p:sp>
      <p:pic>
        <p:nvPicPr>
          <p:cNvPr id="31748" name="Picture 4" descr="gri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895600" y="1981200"/>
            <a:ext cx="3409950" cy="3829050"/>
          </a:xfrm>
          <a:gradFill rotWithShape="1">
            <a:gsLst>
              <a:gs pos="0">
                <a:srgbClr val="9BDEFF">
                  <a:alpha val="21001"/>
                </a:srgbClr>
              </a:gs>
              <a:gs pos="100000">
                <a:schemeClr val="accent2">
                  <a:alpha val="53999"/>
                </a:schemeClr>
              </a:gs>
            </a:gsLst>
            <a:lin ang="5400000" scaled="1"/>
          </a:gradFill>
          <a:ln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b="1"/>
              <a:t>Application</a:t>
            </a:r>
            <a:r>
              <a:rPr lang="en-US" sz="800" b="1"/>
              <a:t/>
            </a:r>
            <a:br>
              <a:rPr lang="en-US" sz="800" b="1"/>
            </a:br>
            <a:r>
              <a:rPr lang="en-US" sz="200" b="1"/>
              <a:t/>
            </a:r>
            <a:br>
              <a:rPr lang="en-US" sz="200" b="1"/>
            </a:br>
            <a:r>
              <a:rPr lang="en-US" sz="200" b="1"/>
              <a:t/>
            </a:r>
            <a:br>
              <a:rPr lang="en-US" sz="200" b="1"/>
            </a:br>
            <a:r>
              <a:rPr lang="en-US" sz="2400" b="1"/>
              <a:t>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534400" cy="5562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				    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/>
          </a:p>
          <a:p>
            <a:pPr>
              <a:lnSpc>
                <a:spcPct val="90000"/>
              </a:lnSpc>
              <a:buFontTx/>
              <a:buNone/>
            </a:pPr>
            <a:endParaRPr lang="en-US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W									         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/>
          </a:p>
          <a:p>
            <a:pPr>
              <a:lnSpc>
                <a:spcPct val="90000"/>
              </a:lnSpc>
              <a:buFontTx/>
              <a:buNone/>
            </a:pPr>
            <a:endParaRPr lang="en-US" sz="2400" b="1"/>
          </a:p>
          <a:p>
            <a:pPr>
              <a:lnSpc>
                <a:spcPct val="90000"/>
              </a:lnSpc>
              <a:buFontTx/>
              <a:buNone/>
            </a:pPr>
            <a:endParaRPr lang="en-US" sz="2400" b="1"/>
          </a:p>
          <a:p>
            <a:pPr>
              <a:lnSpc>
                <a:spcPct val="90000"/>
              </a:lnSpc>
              <a:buFontTx/>
              <a:buNone/>
            </a:pPr>
            <a:endParaRPr lang="en-US" sz="2400" b="1"/>
          </a:p>
          <a:p>
            <a:pPr>
              <a:lnSpc>
                <a:spcPct val="90000"/>
              </a:lnSpc>
              <a:buFontTx/>
              <a:buNone/>
            </a:pPr>
            <a:endParaRPr lang="en-US" sz="24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					      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    </a:t>
            </a:r>
            <a:r>
              <a:rPr lang="en-US" sz="2400"/>
              <a:t>North America is in the Northern Hemisphere because it is north of the Equator. North America is in the Western Hemisphere because it is west of the Prime Meridian. </a:t>
            </a:r>
            <a:endParaRPr lang="en-US" sz="2400">
              <a:cs typeface="Times New Roman" pitchFamily="18" charset="0"/>
            </a:endParaRP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304800" y="990600"/>
            <a:ext cx="8458200" cy="3922713"/>
            <a:chOff x="336" y="288"/>
            <a:chExt cx="4944" cy="2829"/>
          </a:xfrm>
        </p:grpSpPr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2736" y="288"/>
              <a:ext cx="240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 sz="2000" b="1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2688" y="2831"/>
              <a:ext cx="240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 sz="20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336" y="1536"/>
              <a:ext cx="240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 sz="20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sp>
          <p:nvSpPr>
            <p:cNvPr id="27656" name="Text Box 8"/>
            <p:cNvSpPr txBox="1">
              <a:spLocks noChangeArrowheads="1"/>
            </p:cNvSpPr>
            <p:nvPr/>
          </p:nvSpPr>
          <p:spPr bwMode="auto">
            <a:xfrm>
              <a:off x="5040" y="1536"/>
              <a:ext cx="240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 sz="20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pic>
          <p:nvPicPr>
            <p:cNvPr id="27657" name="Picture 9" descr="world4"/>
            <p:cNvPicPr>
              <a:picLocks noChangeAspect="1" noChangeArrowheads="1"/>
            </p:cNvPicPr>
            <p:nvPr/>
          </p:nvPicPr>
          <p:blipFill>
            <a:blip r:embed="rId3" cstate="print"/>
            <a:srcRect l="868" t="10001" r="845" b="6667"/>
            <a:stretch>
              <a:fillRect/>
            </a:stretch>
          </p:blipFill>
          <p:spPr bwMode="auto">
            <a:xfrm>
              <a:off x="624" y="480"/>
              <a:ext cx="4416" cy="24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Fractions of a Degree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7391400" cy="91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>
                <a:cs typeface="Arial" charset="0"/>
              </a:rPr>
              <a:t>1 degree = 60 minutes or 1 minute is 1/60</a:t>
            </a:r>
            <a:r>
              <a:rPr lang="en-US" sz="1800" baseline="30000">
                <a:cs typeface="Arial" charset="0"/>
              </a:rPr>
              <a:t>th</a:t>
            </a:r>
            <a:r>
              <a:rPr lang="en-US" sz="1800">
                <a:cs typeface="Arial" charset="0"/>
              </a:rPr>
              <a:t> of a degree</a:t>
            </a:r>
          </a:p>
          <a:p>
            <a:pPr>
              <a:lnSpc>
                <a:spcPct val="80000"/>
              </a:lnSpc>
            </a:pPr>
            <a:r>
              <a:rPr lang="en-US" sz="1800">
                <a:cs typeface="Arial" charset="0"/>
              </a:rPr>
              <a:t>Use minutes if location is not directly on the latitude/longitude line</a:t>
            </a:r>
          </a:p>
          <a:p>
            <a:pPr>
              <a:lnSpc>
                <a:spcPct val="80000"/>
              </a:lnSpc>
            </a:pPr>
            <a:r>
              <a:rPr lang="en-US" sz="1800"/>
              <a:t>Written ----- Degree/minute = XX</a:t>
            </a:r>
            <a:r>
              <a:rPr lang="en-US" sz="1800">
                <a:cs typeface="Arial" charset="0"/>
              </a:rPr>
              <a:t>°  xx’ compass direction</a:t>
            </a:r>
          </a:p>
          <a:p>
            <a:pPr>
              <a:lnSpc>
                <a:spcPct val="80000"/>
              </a:lnSpc>
            </a:pPr>
            <a:endParaRPr lang="en-US" sz="1800">
              <a:cs typeface="Arial" charset="0"/>
            </a:endParaRPr>
          </a:p>
        </p:txBody>
      </p:sp>
      <p:pic>
        <p:nvPicPr>
          <p:cNvPr id="41988" name="Picture 4" descr="minsecx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38400" y="2286000"/>
            <a:ext cx="4351338" cy="4314825"/>
          </a:xfrm>
          <a:noFill/>
          <a:ln/>
        </p:spPr>
      </p:pic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6477000" y="4114800"/>
            <a:ext cx="1981200" cy="641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30’ is half-way between degrees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2800"/>
              <a:t>Latitude lines run east/west but they measure </a:t>
            </a:r>
            <a:r>
              <a:rPr lang="en-US" sz="2800">
                <a:solidFill>
                  <a:srgbClr val="FF0000"/>
                </a:solidFill>
              </a:rPr>
              <a:t>north or south of the equator (0</a:t>
            </a:r>
            <a:r>
              <a:rPr lang="en-US" sz="2800">
                <a:solidFill>
                  <a:srgbClr val="FF0000"/>
                </a:solidFill>
                <a:cs typeface="Arial" charset="0"/>
              </a:rPr>
              <a:t>°) </a:t>
            </a:r>
            <a:r>
              <a:rPr lang="en-US" sz="2800">
                <a:cs typeface="Times New Roman" pitchFamily="18" charset="0"/>
              </a:rPr>
              <a:t>splitting the earth into the Northern Hemisphere and Southern Hemisphere.</a:t>
            </a:r>
            <a:r>
              <a:rPr lang="en-US" sz="2400">
                <a:cs typeface="Times New Roman" pitchFamily="18" charset="0"/>
              </a:rPr>
              <a:t>  </a:t>
            </a:r>
            <a:r>
              <a:rPr lang="en-US" sz="2400"/>
              <a:t/>
            </a:r>
            <a:br>
              <a:rPr lang="en-US" sz="2400"/>
            </a:br>
            <a:endParaRPr lang="en-US" sz="2400"/>
          </a:p>
        </p:txBody>
      </p:sp>
      <p:pic>
        <p:nvPicPr>
          <p:cNvPr id="33796" name="Picture 4" descr="latitud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5600" y="2133600"/>
            <a:ext cx="3203575" cy="3273425"/>
          </a:xfrm>
          <a:noFill/>
          <a:ln w="28575">
            <a:solidFill>
              <a:srgbClr val="00000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35000" y="0"/>
            <a:ext cx="7772400" cy="6184900"/>
          </a:xfrm>
        </p:spPr>
        <p:txBody>
          <a:bodyPr>
            <a:spAutoFit/>
          </a:bodyPr>
          <a:lstStyle/>
          <a:p>
            <a:r>
              <a:rPr lang="en-US"/>
              <a:t>Latitude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z="2400" b="1"/>
              <a:t>North Pole</a:t>
            </a:r>
            <a:br>
              <a:rPr lang="en-US" sz="2400" b="1"/>
            </a:br>
            <a:r>
              <a:rPr lang="en-US" sz="2400" b="1"/>
              <a:t/>
            </a:r>
            <a:br>
              <a:rPr lang="en-US" sz="2400" b="1"/>
            </a:br>
            <a:r>
              <a:rPr lang="en-US" sz="2400" b="1"/>
              <a:t/>
            </a:r>
            <a:br>
              <a:rPr lang="en-US" sz="2400" b="1"/>
            </a:br>
            <a:r>
              <a:rPr lang="en-US" sz="2400" b="1"/>
              <a:t/>
            </a:r>
            <a:br>
              <a:rPr lang="en-US" sz="2400" b="1"/>
            </a:br>
            <a:r>
              <a:rPr lang="en-US" sz="2400" b="1"/>
              <a:t/>
            </a:r>
            <a:br>
              <a:rPr lang="en-US" sz="2400" b="1"/>
            </a:br>
            <a:r>
              <a:rPr lang="en-US" sz="2400" b="1"/>
              <a:t/>
            </a:r>
            <a:br>
              <a:rPr lang="en-US" sz="2400" b="1"/>
            </a:br>
            <a:r>
              <a:rPr lang="en-US" sz="2400" b="1"/>
              <a:t/>
            </a:r>
            <a:br>
              <a:rPr lang="en-US" sz="2400" b="1"/>
            </a:br>
            <a:r>
              <a:rPr lang="en-US" sz="800" b="1"/>
              <a:t/>
            </a:r>
            <a:br>
              <a:rPr lang="en-US" sz="800" b="1"/>
            </a:br>
            <a:r>
              <a:rPr lang="en-US" sz="800" b="1"/>
              <a:t/>
            </a:r>
            <a:br>
              <a:rPr lang="en-US" sz="800" b="1"/>
            </a:br>
            <a:r>
              <a:rPr lang="en-US" sz="800" b="1"/>
              <a:t/>
            </a:r>
            <a:br>
              <a:rPr lang="en-US" sz="800" b="1"/>
            </a:br>
            <a:r>
              <a:rPr lang="en-US" sz="800" b="1"/>
              <a:t/>
            </a:r>
            <a:br>
              <a:rPr lang="en-US" sz="800" b="1"/>
            </a:br>
            <a:r>
              <a:rPr lang="en-US" sz="800" b="1"/>
              <a:t/>
            </a:r>
            <a:br>
              <a:rPr lang="en-US" sz="800" b="1"/>
            </a:br>
            <a:r>
              <a:rPr lang="en-US" sz="800" b="1"/>
              <a:t/>
            </a:r>
            <a:br>
              <a:rPr lang="en-US" sz="800" b="1"/>
            </a:br>
            <a:r>
              <a:rPr lang="en-US" sz="800" b="1"/>
              <a:t/>
            </a:r>
            <a:br>
              <a:rPr lang="en-US" sz="800" b="1"/>
            </a:br>
            <a:r>
              <a:rPr lang="en-US" sz="800" b="1"/>
              <a:t/>
            </a:r>
            <a:br>
              <a:rPr lang="en-US" sz="800" b="1"/>
            </a:br>
            <a:r>
              <a:rPr lang="en-US" sz="800" b="1"/>
              <a:t/>
            </a:r>
            <a:br>
              <a:rPr lang="en-US" sz="800" b="1"/>
            </a:br>
            <a:r>
              <a:rPr lang="en-US" sz="800" b="1"/>
              <a:t/>
            </a:r>
            <a:br>
              <a:rPr lang="en-US" sz="800" b="1"/>
            </a:br>
            <a:r>
              <a:rPr lang="en-US" sz="800" b="1"/>
              <a:t/>
            </a:r>
            <a:br>
              <a:rPr lang="en-US" sz="800" b="1"/>
            </a:br>
            <a:r>
              <a:rPr lang="en-US" sz="800" b="1"/>
              <a:t/>
            </a:r>
            <a:br>
              <a:rPr lang="en-US" sz="800" b="1"/>
            </a:br>
            <a:r>
              <a:rPr lang="en-US" sz="2400" b="1"/>
              <a:t/>
            </a:r>
            <a:br>
              <a:rPr lang="en-US" sz="2400" b="1"/>
            </a:br>
            <a:r>
              <a:rPr lang="en-US" sz="2400" b="1"/>
              <a:t> South Pole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76200" y="1905000"/>
            <a:ext cx="2362200" cy="41148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400" b="1"/>
              <a:t>    Lines of latitude are numbered from 0</a:t>
            </a:r>
            <a:r>
              <a:rPr lang="en-US" sz="2400" b="1">
                <a:cs typeface="Times New Roman" pitchFamily="18" charset="0"/>
              </a:rPr>
              <a:t>° at the equator to 90° N.L. at the North Pole.</a:t>
            </a:r>
            <a:r>
              <a:rPr lang="en-US" sz="2000">
                <a:cs typeface="Times New Roman" pitchFamily="18" charset="0"/>
              </a:rPr>
              <a:t>  </a:t>
            </a:r>
            <a:endParaRPr lang="en-US" sz="2000"/>
          </a:p>
          <a:p>
            <a:pPr>
              <a:buFontTx/>
              <a:buNone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705600" y="3124200"/>
            <a:ext cx="2209800" cy="2895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    Lines of latitude are numbered from 0</a:t>
            </a:r>
            <a:r>
              <a:rPr lang="en-US" sz="2400" b="1">
                <a:cs typeface="Times New Roman" pitchFamily="18" charset="0"/>
              </a:rPr>
              <a:t>° at the equator to 90° S.L. at the South Pole.</a:t>
            </a:r>
          </a:p>
        </p:txBody>
      </p:sp>
      <p:pic>
        <p:nvPicPr>
          <p:cNvPr id="14341" name="Picture 5" descr="latitud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905000"/>
            <a:ext cx="3686175" cy="3581400"/>
          </a:xfrm>
          <a:prstGeom prst="rect">
            <a:avLst/>
          </a:prstGeom>
          <a:noFill/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400800" y="3124200"/>
            <a:ext cx="533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120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057400" y="1828800"/>
            <a:ext cx="609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endParaRPr lang="en-US" sz="1200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572000" y="16764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90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105400" y="17526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80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486400" y="19812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70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5791200" y="21717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60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019800" y="2413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50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172200" y="26289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40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6324600" y="3048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6261100" y="2844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6324600" y="32766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572000" y="54864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90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5486400" y="5257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80</a:t>
            </a: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791200" y="50292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70</a:t>
            </a:r>
          </a:p>
        </p:txBody>
      </p: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6007100" y="47879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60</a:t>
            </a:r>
          </a:p>
        </p:txBody>
      </p:sp>
      <p:sp>
        <p:nvSpPr>
          <p:cNvPr id="14357" name="Text Box 21"/>
          <p:cNvSpPr txBox="1">
            <a:spLocks noChangeArrowheads="1"/>
          </p:cNvSpPr>
          <p:nvPr/>
        </p:nvSpPr>
        <p:spPr bwMode="auto">
          <a:xfrm>
            <a:off x="6096000" y="45720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50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6172200" y="43434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40</a:t>
            </a:r>
          </a:p>
        </p:txBody>
      </p:sp>
      <p:sp>
        <p:nvSpPr>
          <p:cNvPr id="14359" name="Text Box 23"/>
          <p:cNvSpPr txBox="1">
            <a:spLocks noChangeArrowheads="1"/>
          </p:cNvSpPr>
          <p:nvPr/>
        </p:nvSpPr>
        <p:spPr bwMode="auto">
          <a:xfrm>
            <a:off x="6324600" y="38862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6324600" y="36576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10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6248400" y="4114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>
                <a:solidFill>
                  <a:schemeClr val="bg1"/>
                </a:solidFill>
                <a:latin typeface="Times New Roman" pitchFamily="18" charset="0"/>
              </a:rPr>
              <a:t>30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7772400" cy="6324600"/>
          </a:xfrm>
        </p:spPr>
        <p:txBody>
          <a:bodyPr/>
          <a:lstStyle/>
          <a:p>
            <a:r>
              <a:rPr lang="en-US" sz="200"/>
              <a:t/>
            </a:r>
            <a:br>
              <a:rPr lang="en-US" sz="200"/>
            </a:br>
            <a:r>
              <a:rPr lang="en-US" sz="200"/>
              <a:t/>
            </a:r>
            <a:br>
              <a:rPr lang="en-US" sz="200"/>
            </a:br>
            <a:r>
              <a:rPr lang="en-US" sz="200"/>
              <a:t/>
            </a:r>
            <a:br>
              <a:rPr lang="en-US" sz="200"/>
            </a:br>
            <a:r>
              <a:rPr lang="en-US" sz="200"/>
              <a:t/>
            </a:r>
            <a:br>
              <a:rPr lang="en-US" sz="200"/>
            </a:br>
            <a:r>
              <a:rPr lang="en-US" sz="200"/>
              <a:t/>
            </a:r>
            <a:br>
              <a:rPr lang="en-US" sz="200"/>
            </a:br>
            <a:r>
              <a:rPr lang="en-US" sz="200"/>
              <a:t/>
            </a:r>
            <a:br>
              <a:rPr lang="en-US" sz="200"/>
            </a:br>
            <a:r>
              <a:rPr lang="en-US"/>
              <a:t>Latitude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z="1800" b="1"/>
              <a:t>The North Pole </a:t>
            </a:r>
            <a:br>
              <a:rPr lang="en-US" sz="1800" b="1"/>
            </a:br>
            <a:r>
              <a:rPr lang="en-US" sz="1800" b="1"/>
              <a:t>is at 90</a:t>
            </a:r>
            <a:r>
              <a:rPr lang="en-US" sz="1800" b="1">
                <a:cs typeface="Times New Roman" pitchFamily="18" charset="0"/>
              </a:rPr>
              <a:t>° N</a:t>
            </a:r>
            <a:r>
              <a:rPr lang="en-US" sz="1600" b="1">
                <a:cs typeface="Times New Roman" pitchFamily="18" charset="0"/>
              </a:rPr>
              <a:t/>
            </a:r>
            <a:br>
              <a:rPr lang="en-US" sz="1600" b="1">
                <a:cs typeface="Times New Roman" pitchFamily="18" charset="0"/>
              </a:rPr>
            </a:br>
            <a:r>
              <a:rPr lang="en-US" sz="1600" b="1">
                <a:cs typeface="Times New Roman" pitchFamily="18" charset="0"/>
              </a:rPr>
              <a:t/>
            </a:r>
            <a:br>
              <a:rPr lang="en-US" sz="1600" b="1">
                <a:cs typeface="Times New Roman" pitchFamily="18" charset="0"/>
              </a:rPr>
            </a:br>
            <a:r>
              <a:rPr lang="en-US" sz="1600" b="1">
                <a:cs typeface="Times New Roman" pitchFamily="18" charset="0"/>
              </a:rPr>
              <a:t/>
            </a:r>
            <a:br>
              <a:rPr lang="en-US" sz="1600" b="1">
                <a:cs typeface="Times New Roman" pitchFamily="18" charset="0"/>
              </a:rPr>
            </a:br>
            <a:r>
              <a:rPr lang="en-US" sz="1600" b="1">
                <a:cs typeface="Times New Roman" pitchFamily="18" charset="0"/>
              </a:rPr>
              <a:t/>
            </a:r>
            <a:br>
              <a:rPr lang="en-US" sz="1600" b="1">
                <a:cs typeface="Times New Roman" pitchFamily="18" charset="0"/>
              </a:rPr>
            </a:br>
            <a:r>
              <a:rPr lang="en-US" sz="1600" b="1">
                <a:cs typeface="Times New Roman" pitchFamily="18" charset="0"/>
              </a:rPr>
              <a:t/>
            </a:r>
            <a:br>
              <a:rPr lang="en-US" sz="1600" b="1">
                <a:cs typeface="Times New Roman" pitchFamily="18" charset="0"/>
              </a:rPr>
            </a:br>
            <a:r>
              <a:rPr lang="en-US" sz="1600" b="1">
                <a:cs typeface="Times New Roman" pitchFamily="18" charset="0"/>
              </a:rPr>
              <a:t/>
            </a:r>
            <a:br>
              <a:rPr lang="en-US" sz="1600" b="1">
                <a:cs typeface="Times New Roman" pitchFamily="18" charset="0"/>
              </a:rPr>
            </a:br>
            <a:r>
              <a:rPr lang="en-US" sz="1600" b="1">
                <a:cs typeface="Times New Roman" pitchFamily="18" charset="0"/>
              </a:rPr>
              <a:t/>
            </a:r>
            <a:br>
              <a:rPr lang="en-US" sz="1600" b="1">
                <a:cs typeface="Times New Roman" pitchFamily="18" charset="0"/>
              </a:rPr>
            </a:br>
            <a:r>
              <a:rPr lang="en-US" sz="1600" b="1">
                <a:cs typeface="Times New Roman" pitchFamily="18" charset="0"/>
              </a:rPr>
              <a:t/>
            </a:r>
            <a:br>
              <a:rPr lang="en-US" sz="1600" b="1">
                <a:cs typeface="Times New Roman" pitchFamily="18" charset="0"/>
              </a:rPr>
            </a:br>
            <a:r>
              <a:rPr lang="en-US" sz="1600" b="1">
                <a:cs typeface="Times New Roman" pitchFamily="18" charset="0"/>
              </a:rPr>
              <a:t/>
            </a:r>
            <a:br>
              <a:rPr lang="en-US" sz="1600" b="1">
                <a:cs typeface="Times New Roman" pitchFamily="18" charset="0"/>
              </a:rPr>
            </a:br>
            <a:r>
              <a:rPr lang="en-US" sz="1600" b="1">
                <a:cs typeface="Times New Roman" pitchFamily="18" charset="0"/>
              </a:rPr>
              <a:t/>
            </a:r>
            <a:br>
              <a:rPr lang="en-US" sz="1600" b="1">
                <a:cs typeface="Times New Roman" pitchFamily="18" charset="0"/>
              </a:rPr>
            </a:br>
            <a:r>
              <a:rPr lang="en-US" sz="1600" b="1">
                <a:cs typeface="Times New Roman" pitchFamily="18" charset="0"/>
              </a:rPr>
              <a:t/>
            </a:r>
            <a:br>
              <a:rPr lang="en-US" sz="1600" b="1">
                <a:cs typeface="Times New Roman" pitchFamily="18" charset="0"/>
              </a:rPr>
            </a:br>
            <a:r>
              <a:rPr lang="en-US" sz="1600" b="1">
                <a:cs typeface="Times New Roman" pitchFamily="18" charset="0"/>
              </a:rPr>
              <a:t/>
            </a:r>
            <a:br>
              <a:rPr lang="en-US" sz="1600" b="1">
                <a:cs typeface="Times New Roman" pitchFamily="18" charset="0"/>
              </a:rPr>
            </a:br>
            <a:r>
              <a:rPr lang="en-US" sz="200" b="1">
                <a:cs typeface="Times New Roman" pitchFamily="18" charset="0"/>
              </a:rPr>
              <a:t/>
            </a:r>
            <a:br>
              <a:rPr lang="en-US" sz="200" b="1">
                <a:cs typeface="Times New Roman" pitchFamily="18" charset="0"/>
              </a:rPr>
            </a:br>
            <a:r>
              <a:rPr lang="en-US" sz="200" b="1">
                <a:cs typeface="Times New Roman" pitchFamily="18" charset="0"/>
              </a:rPr>
              <a:t/>
            </a:r>
            <a:br>
              <a:rPr lang="en-US" sz="200" b="1">
                <a:cs typeface="Times New Roman" pitchFamily="18" charset="0"/>
              </a:rPr>
            </a:br>
            <a:r>
              <a:rPr lang="en-US" sz="1600" b="1">
                <a:cs typeface="Times New Roman" pitchFamily="18" charset="0"/>
              </a:rPr>
              <a:t/>
            </a:r>
            <a:br>
              <a:rPr lang="en-US" sz="1600" b="1">
                <a:cs typeface="Times New Roman" pitchFamily="18" charset="0"/>
              </a:rPr>
            </a:br>
            <a:r>
              <a:rPr lang="en-US" sz="800" b="1">
                <a:cs typeface="Times New Roman" pitchFamily="18" charset="0"/>
              </a:rPr>
              <a:t/>
            </a:r>
            <a:br>
              <a:rPr lang="en-US" sz="800" b="1">
                <a:cs typeface="Times New Roman" pitchFamily="18" charset="0"/>
              </a:rPr>
            </a:br>
            <a:r>
              <a:rPr lang="en-US" sz="800" b="1">
                <a:cs typeface="Times New Roman" pitchFamily="18" charset="0"/>
              </a:rPr>
              <a:t/>
            </a:r>
            <a:br>
              <a:rPr lang="en-US" sz="800" b="1">
                <a:cs typeface="Times New Roman" pitchFamily="18" charset="0"/>
              </a:rPr>
            </a:br>
            <a:r>
              <a:rPr lang="en-US" sz="1800" b="1"/>
              <a:t>The South Pole </a:t>
            </a:r>
            <a:br>
              <a:rPr lang="en-US" sz="1800" b="1"/>
            </a:br>
            <a:r>
              <a:rPr lang="en-US" sz="1800" b="1"/>
              <a:t>is at 90</a:t>
            </a:r>
            <a:r>
              <a:rPr lang="en-US" sz="1800" b="1">
                <a:cs typeface="Times New Roman" pitchFamily="18" charset="0"/>
              </a:rPr>
              <a:t>° S</a:t>
            </a:r>
            <a:r>
              <a:rPr lang="en-US" sz="1800" b="1"/>
              <a:t/>
            </a:r>
            <a:br>
              <a:rPr lang="en-US" sz="1800" b="1"/>
            </a:br>
            <a:endParaRPr lang="en-US" sz="1800" b="1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209800"/>
            <a:ext cx="2362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/>
              <a:t>    The equator is at 0</a:t>
            </a:r>
            <a:r>
              <a:rPr lang="en-US" sz="2400" b="1">
                <a:cs typeface="Times New Roman" pitchFamily="18" charset="0"/>
              </a:rPr>
              <a:t>° latitude.  It is neither north nor south.  It is at the center between north and south.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2133600"/>
            <a:ext cx="2895600" cy="42672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400" b="1"/>
              <a:t>    40</a:t>
            </a:r>
            <a:r>
              <a:rPr lang="en-US" sz="2400" b="1">
                <a:cs typeface="Times New Roman" pitchFamily="18" charset="0"/>
              </a:rPr>
              <a:t>° N is the 40° line of latitude north of the equator.</a:t>
            </a:r>
            <a:r>
              <a:rPr lang="en-US" sz="1800" b="1">
                <a:cs typeface="Times New Roman" pitchFamily="18" charset="0"/>
              </a:rPr>
              <a:t>  </a:t>
            </a:r>
          </a:p>
          <a:p>
            <a:pPr>
              <a:buFontTx/>
              <a:buNone/>
            </a:pPr>
            <a:endParaRPr lang="en-US" sz="800"/>
          </a:p>
          <a:p>
            <a:pPr>
              <a:buFontTx/>
              <a:buNone/>
            </a:pPr>
            <a:endParaRPr lang="en-US" sz="800"/>
          </a:p>
          <a:p>
            <a:pPr>
              <a:buFontTx/>
              <a:buNone/>
            </a:pPr>
            <a:endParaRPr lang="en-US" sz="800"/>
          </a:p>
          <a:p>
            <a:pPr>
              <a:buFontTx/>
              <a:buNone/>
            </a:pPr>
            <a:endParaRPr lang="en-US" sz="800"/>
          </a:p>
          <a:p>
            <a:pPr>
              <a:buFontTx/>
              <a:buNone/>
            </a:pPr>
            <a:endParaRPr lang="en-US" sz="800"/>
          </a:p>
          <a:p>
            <a:pPr>
              <a:buFontTx/>
              <a:buNone/>
            </a:pPr>
            <a:endParaRPr lang="en-US" sz="800"/>
          </a:p>
          <a:p>
            <a:pPr>
              <a:buFontTx/>
              <a:buNone/>
            </a:pPr>
            <a:r>
              <a:rPr lang="en-US" sz="2400" b="1">
                <a:cs typeface="Times New Roman" pitchFamily="18" charset="0"/>
              </a:rPr>
              <a:t>    40° S is the 40° line of latitude south of the equator.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14400" y="1371600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57200" y="9144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2438400" y="32766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 rot="5354257">
            <a:off x="5676106" y="4075907"/>
            <a:ext cx="534987" cy="6096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5486400" y="2362200"/>
            <a:ext cx="609600" cy="5334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274" name="Picture 10" descr="latitu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362200"/>
            <a:ext cx="2466975" cy="239077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2011363"/>
          </a:xfrm>
        </p:spPr>
        <p:txBody>
          <a:bodyPr>
            <a:spAutoFit/>
          </a:bodyPr>
          <a:lstStyle/>
          <a:p>
            <a:r>
              <a:rPr lang="en-US"/>
              <a:t>Longitude</a:t>
            </a:r>
            <a:br>
              <a:rPr lang="en-US"/>
            </a:br>
            <a:r>
              <a:rPr lang="en-US" sz="800"/>
              <a:t/>
            </a:r>
            <a:br>
              <a:rPr lang="en-US" sz="800"/>
            </a:br>
            <a:r>
              <a:rPr lang="en-US" sz="800"/>
              <a:t/>
            </a:r>
            <a:br>
              <a:rPr lang="en-US" sz="800"/>
            </a:br>
            <a:r>
              <a:rPr lang="en-US" sz="800"/>
              <a:t>				        </a:t>
            </a:r>
            <a:r>
              <a:rPr lang="en-US" sz="2400" b="1"/>
              <a:t>Lines of longitude begin </a:t>
            </a:r>
            <a:br>
              <a:rPr lang="en-US" sz="2400" b="1"/>
            </a:br>
            <a:r>
              <a:rPr lang="en-US" sz="2400" b="1"/>
              <a:t>				 at the Prime Meridian</a:t>
            </a:r>
            <a:r>
              <a:rPr lang="en-US" sz="2400" b="1">
                <a:cs typeface="Times New Roman" pitchFamily="18" charset="0"/>
              </a:rPr>
              <a:t>.  </a:t>
            </a:r>
            <a:r>
              <a:rPr lang="en-US" sz="1800">
                <a:cs typeface="Times New Roman" pitchFamily="18" charset="0"/>
              </a:rPr>
              <a:t/>
            </a:r>
            <a:br>
              <a:rPr lang="en-US" sz="1800">
                <a:cs typeface="Times New Roman" pitchFamily="18" charset="0"/>
              </a:rPr>
            </a:br>
            <a:endParaRPr lang="en-US" sz="1800"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2286000"/>
            <a:ext cx="7772400" cy="4267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b="1"/>
              <a:t>60</a:t>
            </a:r>
            <a:r>
              <a:rPr lang="en-US" sz="2400" b="1">
                <a:cs typeface="Times New Roman" pitchFamily="18" charset="0"/>
              </a:rPr>
              <a:t>° W is the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cs typeface="Times New Roman" pitchFamily="18" charset="0"/>
              </a:rPr>
              <a:t>60° line of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cs typeface="Times New Roman" pitchFamily="18" charset="0"/>
              </a:rPr>
              <a:t>longitude west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cs typeface="Times New Roman" pitchFamily="18" charset="0"/>
              </a:rPr>
              <a:t>of the Prime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>
                <a:cs typeface="Times New Roman" pitchFamily="18" charset="0"/>
              </a:rPr>
              <a:t>Meridian.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b="1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400" b="1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>
                <a:cs typeface="Times New Roman" pitchFamily="18" charset="0"/>
              </a:rPr>
              <a:t>    The Prime Meridian is located at 0°.  It is neither east or west 	</a:t>
            </a:r>
            <a:endParaRPr lang="en-US" sz="180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sz="2400" b="1">
              <a:cs typeface="Times New Roman" pitchFamily="18" charset="0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477000" y="2209800"/>
            <a:ext cx="2209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/>
              <a:t>    60</a:t>
            </a:r>
            <a:r>
              <a:rPr lang="en-US" sz="2400" b="1">
                <a:cs typeface="Times New Roman" pitchFamily="18" charset="0"/>
              </a:rPr>
              <a:t>° E is the 60° line of longitude east of the Prime Meridian.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81000" y="8382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4343400" y="1219200"/>
            <a:ext cx="762000" cy="685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CC3300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057400" y="3657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9E4C9"/>
                </a:solidFill>
                <a:latin typeface="Times New Roman" pitchFamily="18" charset="0"/>
              </a:rPr>
              <a:t>W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400800" y="3657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9E4C9"/>
                </a:solidFill>
                <a:latin typeface="Times New Roman" pitchFamily="18" charset="0"/>
              </a:rPr>
              <a:t>E</a:t>
            </a:r>
          </a:p>
        </p:txBody>
      </p:sp>
      <p:pic>
        <p:nvPicPr>
          <p:cNvPr id="18441" name="Picture 9" descr="longitud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828800"/>
            <a:ext cx="3943350" cy="41624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381000"/>
            <a:ext cx="2743200" cy="762000"/>
          </a:xfrm>
        </p:spPr>
        <p:txBody>
          <a:bodyPr>
            <a:spAutoFit/>
          </a:bodyPr>
          <a:lstStyle/>
          <a:p>
            <a:pPr algn="l"/>
            <a:r>
              <a:rPr lang="en-US"/>
              <a:t> Longitude</a:t>
            </a:r>
            <a:endParaRPr lang="en-US" sz="24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5334000"/>
            <a:ext cx="7696200" cy="2133600"/>
          </a:xfrm>
        </p:spPr>
        <p:txBody>
          <a:bodyPr/>
          <a:lstStyle/>
          <a:p>
            <a:pPr marL="0" indent="0">
              <a:spcBef>
                <a:spcPct val="50000"/>
              </a:spcBef>
              <a:buFontTx/>
              <a:buNone/>
            </a:pPr>
            <a:r>
              <a:rPr lang="en-US"/>
              <a:t>Lines of longitude are numbered east from the Prime Meridian to the 180</a:t>
            </a:r>
            <a:r>
              <a:rPr lang="en-US">
                <a:cs typeface="Times New Roman" pitchFamily="18" charset="0"/>
              </a:rPr>
              <a:t>° line and west from the Prime Meridian to the 180° line.</a:t>
            </a:r>
          </a:p>
          <a:p>
            <a:pPr marL="0" indent="0">
              <a:buFontTx/>
              <a:buNone/>
            </a:pPr>
            <a:endParaRPr lang="en-US"/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2247900" y="3070225"/>
            <a:ext cx="762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 flipH="1">
            <a:off x="2362200" y="30480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0486" name="Picture 6" descr="northpo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800" y="1038225"/>
            <a:ext cx="3571875" cy="3686175"/>
          </a:xfrm>
          <a:prstGeom prst="rect">
            <a:avLst/>
          </a:prstGeom>
          <a:noFill/>
        </p:spPr>
      </p:pic>
      <p:pic>
        <p:nvPicPr>
          <p:cNvPr id="20487" name="Picture 7" descr="primemeridi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81575" y="990600"/>
            <a:ext cx="3629025" cy="3676650"/>
          </a:xfrm>
          <a:prstGeom prst="rect">
            <a:avLst/>
          </a:prstGeom>
          <a:noFill/>
        </p:spPr>
      </p:pic>
      <p:sp>
        <p:nvSpPr>
          <p:cNvPr id="20488" name="Text Box 8"/>
          <p:cNvSpPr txBox="1">
            <a:spLocks noChangeArrowheads="1"/>
          </p:cNvSpPr>
          <p:nvPr/>
        </p:nvSpPr>
        <p:spPr bwMode="auto">
          <a:xfrm rot="21600000">
            <a:off x="2667000" y="4724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9E4C9"/>
                </a:solidFill>
                <a:latin typeface="Times New Roman" pitchFamily="18" charset="0"/>
              </a:rPr>
              <a:t>PRIME MERIDIAN</a:t>
            </a:r>
            <a:endParaRPr lang="en-US" sz="2400">
              <a:solidFill>
                <a:srgbClr val="F9E4C9"/>
              </a:solidFill>
              <a:latin typeface="Times New Roman" pitchFamily="18" charset="0"/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 rot="5400000">
            <a:off x="-876300" y="30861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9E4C9"/>
                </a:solidFill>
                <a:latin typeface="Times New Roman" pitchFamily="18" charset="0"/>
              </a:rPr>
              <a:t>West Longitude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 rot="5400000">
            <a:off x="3009900" y="31623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9E4C9"/>
                </a:solidFill>
                <a:latin typeface="Times New Roman" pitchFamily="18" charset="0"/>
              </a:rPr>
              <a:t>East Longitude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447800" y="457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9E4C9"/>
                </a:solidFill>
              </a:rPr>
              <a:t>180</a:t>
            </a:r>
            <a:r>
              <a:rPr lang="en-US" sz="2400">
                <a:solidFill>
                  <a:srgbClr val="F9E4C9"/>
                </a:solidFill>
              </a:rPr>
              <a:t>°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6565900" y="6096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9E4C9"/>
                </a:solidFill>
              </a:rPr>
              <a:t>N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8610600" y="2667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9E4C9"/>
                </a:solidFill>
              </a:rPr>
              <a:t>E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4495800" y="2667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9E4C9"/>
                </a:solidFill>
              </a:rPr>
              <a:t>W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6591300" y="4876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solidFill>
                  <a:srgbClr val="F9E4C9"/>
                </a:solidFill>
              </a:rPr>
              <a:t>S</a:t>
            </a: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H="1">
            <a:off x="1524000" y="838200"/>
            <a:ext cx="609600" cy="0"/>
          </a:xfrm>
          <a:prstGeom prst="line">
            <a:avLst/>
          </a:prstGeom>
          <a:noFill/>
          <a:ln w="9525">
            <a:solidFill>
              <a:srgbClr val="F9E4C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 flipV="1">
            <a:off x="2590800" y="5181600"/>
            <a:ext cx="2895600" cy="0"/>
          </a:xfrm>
          <a:prstGeom prst="line">
            <a:avLst/>
          </a:prstGeom>
          <a:noFill/>
          <a:ln w="9525">
            <a:solidFill>
              <a:srgbClr val="F9E4C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2133600" y="838200"/>
            <a:ext cx="152400" cy="304800"/>
          </a:xfrm>
          <a:prstGeom prst="line">
            <a:avLst/>
          </a:prstGeom>
          <a:noFill/>
          <a:ln w="9525">
            <a:solidFill>
              <a:srgbClr val="F9E4C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rot="-11635258">
            <a:off x="2414588" y="4708525"/>
            <a:ext cx="100012" cy="471488"/>
          </a:xfrm>
          <a:prstGeom prst="line">
            <a:avLst/>
          </a:prstGeom>
          <a:noFill/>
          <a:ln w="9525">
            <a:solidFill>
              <a:srgbClr val="F9E4C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609600" y="243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North Pole</a:t>
            </a:r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2057400" y="2743200"/>
            <a:ext cx="228600" cy="76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534400" cy="2971800"/>
          </a:xfrm>
        </p:spPr>
        <p:txBody>
          <a:bodyPr/>
          <a:lstStyle/>
          <a:p>
            <a:r>
              <a:rPr lang="en-US" sz="4100"/>
              <a:t>Prime Meridian</a:t>
            </a:r>
            <a:br>
              <a:rPr lang="en-US" sz="4100"/>
            </a:br>
            <a:r>
              <a:rPr lang="en-US" sz="1000"/>
              <a:t/>
            </a:r>
            <a:br>
              <a:rPr lang="en-US" sz="1000"/>
            </a:br>
            <a:r>
              <a:rPr lang="en-US" sz="2800"/>
              <a:t>The Prime Meridian (0</a:t>
            </a:r>
            <a:r>
              <a:rPr lang="en-US" sz="2800">
                <a:cs typeface="Times New Roman" pitchFamily="18" charset="0"/>
              </a:rPr>
              <a:t>°) and the 180° line split the earth into the Western Hemisphere and Eastern Hemisphere.</a:t>
            </a:r>
            <a:r>
              <a:rPr lang="en-US" sz="200">
                <a:cs typeface="Times New Roman" pitchFamily="18" charset="0"/>
              </a:rPr>
              <a:t/>
            </a:r>
            <a:br>
              <a:rPr lang="en-US" sz="200">
                <a:cs typeface="Times New Roman" pitchFamily="18" charset="0"/>
              </a:rPr>
            </a:br>
            <a:r>
              <a:rPr lang="en-US" sz="200">
                <a:cs typeface="Times New Roman" pitchFamily="18" charset="0"/>
              </a:rPr>
              <a:t/>
            </a:r>
            <a:br>
              <a:rPr lang="en-US" sz="200">
                <a:cs typeface="Times New Roman" pitchFamily="18" charset="0"/>
              </a:rPr>
            </a:br>
            <a:r>
              <a:rPr lang="en-US" sz="800">
                <a:cs typeface="Times New Roman" pitchFamily="18" charset="0"/>
              </a:rPr>
              <a:t/>
            </a:r>
            <a:br>
              <a:rPr lang="en-US" sz="800">
                <a:cs typeface="Times New Roman" pitchFamily="18" charset="0"/>
              </a:rPr>
            </a:br>
            <a:r>
              <a:rPr lang="en-US" sz="2400">
                <a:cs typeface="Times New Roman" pitchFamily="18" charset="0"/>
              </a:rPr>
              <a:t> </a:t>
            </a:r>
            <a:r>
              <a:rPr lang="en-US" sz="2400" b="1"/>
              <a:t>Prime Meridian</a:t>
            </a:r>
            <a:br>
              <a:rPr lang="en-US" sz="2400" b="1"/>
            </a:br>
            <a:r>
              <a:rPr lang="en-US" sz="2400">
                <a:cs typeface="Times New Roman" pitchFamily="18" charset="0"/>
              </a:rPr>
              <a:t> </a:t>
            </a:r>
            <a:r>
              <a:rPr lang="en-US" sz="2400"/>
              <a:t/>
            </a:r>
            <a:br>
              <a:rPr lang="en-US" sz="2400"/>
            </a:br>
            <a:endParaRPr lang="en-US" sz="240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76600"/>
            <a:ext cx="2339975" cy="1341438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b="1"/>
              <a:t>    Western Hemisphere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3429000"/>
            <a:ext cx="8686800" cy="3352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000" b="1"/>
              <a:t>    							                </a:t>
            </a:r>
            <a:r>
              <a:rPr lang="en-US" sz="2400" b="1"/>
              <a:t>Eastern 							             Hemisphere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sz="2000" b="1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sz="2000" b="1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sz="2000" b="1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sz="2400"/>
              <a:t>     Places located east of the Prime Meridian have an east longitude (E) address.  Places located west of the Prime Meridian have a west longitude (W) address.</a:t>
            </a:r>
            <a:endParaRPr lang="en-US" sz="2000" b="1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4448175" y="2286000"/>
            <a:ext cx="381000" cy="457200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6019800" y="3657600"/>
            <a:ext cx="609600" cy="457200"/>
          </a:xfrm>
          <a:prstGeom prst="leftArrow">
            <a:avLst>
              <a:gd name="adj1" fmla="val 50000"/>
              <a:gd name="adj2" fmla="val 33333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2438400" y="3581400"/>
            <a:ext cx="609600" cy="4572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536" name="Picture 8" descr="PrimM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5175" y="2819400"/>
            <a:ext cx="2638425" cy="27051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By combining latitude and longitude, any location can be pinpointed</a:t>
            </a:r>
          </a:p>
        </p:txBody>
      </p:sp>
      <p:pic>
        <p:nvPicPr>
          <p:cNvPr id="37892" name="Picture 4" descr="lat_lo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38200" y="2057400"/>
            <a:ext cx="7172325" cy="3995738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 location’s coordinates</a:t>
            </a:r>
            <a:br>
              <a:rPr lang="en-US" sz="4000"/>
            </a:br>
            <a:r>
              <a:rPr lang="en-US" sz="4000"/>
              <a:t>(____</a:t>
            </a:r>
            <a:r>
              <a:rPr lang="en-US" sz="4000">
                <a:cs typeface="Arial" charset="0"/>
              </a:rPr>
              <a:t>° N or S, ____ ° E or W)</a:t>
            </a:r>
          </a:p>
        </p:txBody>
      </p:sp>
      <p:pic>
        <p:nvPicPr>
          <p:cNvPr id="39940" name="Picture 4" descr="latlong_detroi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00200" y="2209800"/>
            <a:ext cx="6054725" cy="3619500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463</Words>
  <Application>Microsoft Macintosh PowerPoint</Application>
  <PresentationFormat>On-screen Show (4:3)</PresentationFormat>
  <Paragraphs>116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Arial</vt:lpstr>
      <vt:lpstr>Default Design</vt:lpstr>
      <vt:lpstr>Latitude and Longitude</vt:lpstr>
      <vt:lpstr>Latitude lines run east/west but they measure north or south of the equator (0°) splitting the earth into the Northern Hemisphere and Southern Hemisphere.   </vt:lpstr>
      <vt:lpstr>Latitude   North Pole                     South Pole</vt:lpstr>
      <vt:lpstr>      Latitude  The North Pole  is at 90° N                 The South Pole  is at 90° S </vt:lpstr>
      <vt:lpstr>Longitude               Lines of longitude begin       at the Prime Meridian.   </vt:lpstr>
      <vt:lpstr> Longitude</vt:lpstr>
      <vt:lpstr>Prime Meridian  The Prime Meridian (0°) and the 180° line split the earth into the Western Hemisphere and Eastern Hemisphere.    Prime Meridian   </vt:lpstr>
      <vt:lpstr>By combining latitude and longitude, any location can be pinpointed</vt:lpstr>
      <vt:lpstr>A location’s coordinates (____° N or S, ____ ° E or W)</vt:lpstr>
      <vt:lpstr>Application   N</vt:lpstr>
      <vt:lpstr>Fractions of a Degree</vt:lpstr>
    </vt:vector>
  </TitlesOfParts>
  <Company>pufsd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default</dc:creator>
  <cp:lastModifiedBy>Brittiney Lazar</cp:lastModifiedBy>
  <cp:revision>6</cp:revision>
  <dcterms:created xsi:type="dcterms:W3CDTF">2005-09-15T18:43:21Z</dcterms:created>
  <dcterms:modified xsi:type="dcterms:W3CDTF">2016-09-08T12:13:11Z</dcterms:modified>
</cp:coreProperties>
</file>