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4E9969-6878-4E1B-9475-6D8FE081588D}">
  <a:tblStyle styleId="{3E4E9969-6878-4E1B-9475-6D8FE08158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000"/>
  </p:normalViewPr>
  <p:slideViewPr>
    <p:cSldViewPr snapToGrid="0" snapToObjects="1">
      <p:cViewPr varScale="1">
        <p:scale>
          <a:sx n="88" d="100"/>
          <a:sy n="88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the World Religions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648150"/>
            <a:ext cx="8520600" cy="948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73989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ontdiner Swanky"/>
                <a:ea typeface="Fontdiner Swanky"/>
                <a:cs typeface="Fontdiner Swanky"/>
                <a:sym typeface="Fontdiner Swanky"/>
              </a:rPr>
              <a:t>Islam→ MONOTHEISTIC </a:t>
            </a:r>
            <a:endParaRPr>
              <a:latin typeface="Fontdiner Swanky"/>
              <a:ea typeface="Fontdiner Swanky"/>
              <a:cs typeface="Fontdiner Swanky"/>
              <a:sym typeface="Fontdiner Swanky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844500"/>
          </a:xfrm>
          <a:prstGeom prst="rect">
            <a:avLst/>
          </a:prstGeom>
          <a:solidFill>
            <a:srgbClr val="D9D9D9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Name of deity</a:t>
            </a:r>
            <a:r>
              <a:rPr lang="en" sz="24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is Allah (God in Islam)</a:t>
            </a:r>
            <a:endParaRPr sz="2400" b="1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lang="en" sz="24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Muhammad</a:t>
            </a: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founded the religion </a:t>
            </a:r>
            <a:endParaRPr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Their holy book the </a:t>
            </a:r>
            <a:r>
              <a:rPr lang="en" sz="24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Qur’an</a:t>
            </a: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 </a:t>
            </a:r>
            <a:endParaRPr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Islamic symbol is the </a:t>
            </a:r>
            <a:r>
              <a:rPr lang="en" sz="24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crescent moon and star</a:t>
            </a: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 </a:t>
            </a:r>
            <a:endParaRPr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Followers are called Muslims</a:t>
            </a:r>
            <a:endParaRPr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Leaders are called Ulama and Imam→ lead prayers</a:t>
            </a:r>
            <a:endParaRPr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Follow the </a:t>
            </a:r>
            <a:r>
              <a:rPr lang="en" sz="24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5 pillars</a:t>
            </a: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of faith to guide their life.</a:t>
            </a:r>
            <a:endParaRPr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2825" y="1158575"/>
            <a:ext cx="1466125" cy="146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25900" y="323300"/>
            <a:ext cx="75045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65125" lvl="0" indent="-263525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Polytheistic Religions</a:t>
            </a:r>
            <a:endParaRPr>
              <a:solidFill>
                <a:srgbClr val="000000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450" y="1302184"/>
            <a:ext cx="3786825" cy="341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1625" y="1302175"/>
            <a:ext cx="3786825" cy="341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68004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Hinduism→ POLYTHEISTIC</a:t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915300"/>
          </a:xfrm>
          <a:prstGeom prst="rect">
            <a:avLst/>
          </a:prstGeom>
          <a:solidFill>
            <a:srgbClr val="D9D9D9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Fjalla One"/>
              <a:buChar char="●"/>
            </a:pP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Hinduism is the world’s 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oldest</a:t>
            </a: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 religion. </a:t>
            </a:r>
            <a:endParaRPr sz="2100">
              <a:solidFill>
                <a:srgbClr val="000000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6195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Fjalla One"/>
              <a:buChar char="●"/>
            </a:pP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There is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 no founder </a:t>
            </a:r>
            <a:endParaRPr sz="2100">
              <a:solidFill>
                <a:srgbClr val="000000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6195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Fjalla One"/>
              <a:buChar char="●"/>
            </a:pP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They do not have just one holy book→  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Vedas </a:t>
            </a: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is one example</a:t>
            </a:r>
            <a:endParaRPr sz="2100">
              <a:solidFill>
                <a:srgbClr val="000000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6195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Fjalla One"/>
              <a:buChar char="●"/>
            </a:pP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The symbol is the 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“AUM (OM)” symbol</a:t>
            </a: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. </a:t>
            </a:r>
            <a:endParaRPr sz="2100">
              <a:solidFill>
                <a:srgbClr val="000000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6195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Fjalla One"/>
              <a:buChar char="●"/>
            </a:pP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Leaders are called 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guru, holy man, Brahmin priest</a:t>
            </a:r>
            <a:endParaRPr sz="2100" b="1">
              <a:solidFill>
                <a:srgbClr val="000000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6195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Fjalla One"/>
              <a:buChar char="●"/>
            </a:pP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Hindus believe in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 karma </a:t>
            </a: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and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 reincarnation</a:t>
            </a:r>
            <a:endParaRPr sz="2100" b="1">
              <a:solidFill>
                <a:srgbClr val="000000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6195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100"/>
              <a:buFont typeface="Fjalla One"/>
              <a:buChar char="●"/>
            </a:pP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They use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 meditation</a:t>
            </a:r>
            <a:r>
              <a:rPr lang="en" sz="2100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 to reach a peaceful state called </a:t>
            </a:r>
            <a:r>
              <a:rPr lang="en" sz="2100" b="1">
                <a:solidFill>
                  <a:srgbClr val="000000"/>
                </a:solidFill>
                <a:latin typeface="Fjalla One"/>
                <a:ea typeface="Fjalla One"/>
                <a:cs typeface="Fjalla One"/>
                <a:sym typeface="Fjalla One"/>
              </a:rPr>
              <a:t>nirvana</a:t>
            </a:r>
            <a:endParaRPr sz="2100" b="1">
              <a:solidFill>
                <a:srgbClr val="000000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2100" y="195254"/>
            <a:ext cx="1861050" cy="1679675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7518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Alfa Slab One"/>
                <a:ea typeface="Alfa Slab One"/>
                <a:cs typeface="Alfa Slab One"/>
                <a:sym typeface="Alfa Slab One"/>
              </a:rPr>
              <a:t>Buddhism→ POLYTHEISTIC</a:t>
            </a:r>
            <a:r>
              <a:rPr lang="en"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endParaRPr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950700"/>
          </a:xfrm>
          <a:prstGeom prst="rect">
            <a:avLst/>
          </a:prstGeom>
          <a:solidFill>
            <a:srgbClr val="D9D9D9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hewy"/>
              <a:buChar char="●"/>
            </a:pPr>
            <a:r>
              <a:rPr lang="en" sz="2400" b="1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The Buddha </a:t>
            </a: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is the founder Buddhism. </a:t>
            </a:r>
            <a:endParaRPr sz="2400">
              <a:solidFill>
                <a:srgbClr val="000000"/>
              </a:solidFill>
              <a:highlight>
                <a:srgbClr val="D9D9D9"/>
              </a:highlight>
              <a:latin typeface="Chewy"/>
              <a:ea typeface="Chewy"/>
              <a:cs typeface="Chewy"/>
              <a:sym typeface="Chewy"/>
            </a:endParaRP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hewy"/>
              <a:buChar char="○"/>
            </a:pP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He was known as Siddhartha Gautama a prince before becoming Buddha</a:t>
            </a:r>
            <a:endParaRPr sz="2400">
              <a:solidFill>
                <a:srgbClr val="000000"/>
              </a:solidFill>
              <a:highlight>
                <a:srgbClr val="D9D9D9"/>
              </a:highlight>
              <a:latin typeface="Chewy"/>
              <a:ea typeface="Chewy"/>
              <a:cs typeface="Chewy"/>
              <a:sym typeface="Chewy"/>
            </a:endParaRPr>
          </a:p>
          <a:p>
            <a:pPr marL="457200" lvl="0" indent="-3810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hewy"/>
              <a:buChar char="●"/>
            </a:pP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Followers of buddhism are called </a:t>
            </a:r>
            <a:r>
              <a:rPr lang="en" sz="2400" b="1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Buddhist</a:t>
            </a: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 </a:t>
            </a:r>
            <a:endParaRPr sz="2400">
              <a:solidFill>
                <a:srgbClr val="000000"/>
              </a:solidFill>
              <a:highlight>
                <a:srgbClr val="D9D9D9"/>
              </a:highlight>
              <a:latin typeface="Chewy"/>
              <a:ea typeface="Chewy"/>
              <a:cs typeface="Chewy"/>
              <a:sym typeface="Chewy"/>
            </a:endParaRPr>
          </a:p>
          <a:p>
            <a:pPr marL="457200" lvl="0" indent="-3810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hewy"/>
              <a:buChar char="●"/>
            </a:pP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Follow the rules of the </a:t>
            </a:r>
            <a:r>
              <a:rPr lang="en" sz="2400" b="1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eightfold path</a:t>
            </a: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 to </a:t>
            </a:r>
            <a:r>
              <a:rPr lang="en" sz="2400" b="1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reach nirvana. </a:t>
            </a:r>
            <a:endParaRPr sz="2400">
              <a:solidFill>
                <a:srgbClr val="000000"/>
              </a:solidFill>
              <a:highlight>
                <a:srgbClr val="D9D9D9"/>
              </a:highlight>
              <a:latin typeface="Chewy"/>
              <a:ea typeface="Chewy"/>
              <a:cs typeface="Chewy"/>
              <a:sym typeface="Chewy"/>
            </a:endParaRP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hewy"/>
              <a:buChar char="●"/>
            </a:pP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The </a:t>
            </a:r>
            <a:r>
              <a:rPr lang="en" sz="2400" b="1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Wheel</a:t>
            </a: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 is the symbol. </a:t>
            </a:r>
            <a:endParaRPr sz="2400">
              <a:solidFill>
                <a:srgbClr val="000000"/>
              </a:solidFill>
              <a:highlight>
                <a:srgbClr val="D9D9D9"/>
              </a:highlight>
              <a:latin typeface="Chewy"/>
              <a:ea typeface="Chewy"/>
              <a:cs typeface="Chewy"/>
              <a:sym typeface="Chewy"/>
            </a:endParaRP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hewy"/>
              <a:buChar char="●"/>
            </a:pP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They do not have one holy book→ Dhammapada is one example</a:t>
            </a:r>
            <a:endParaRPr sz="2400">
              <a:solidFill>
                <a:srgbClr val="000000"/>
              </a:solidFill>
              <a:highlight>
                <a:srgbClr val="D9D9D9"/>
              </a:highlight>
              <a:latin typeface="Chewy"/>
              <a:ea typeface="Chewy"/>
              <a:cs typeface="Chewy"/>
              <a:sym typeface="Chewy"/>
            </a:endParaRPr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400"/>
              <a:buFont typeface="Chewy"/>
              <a:buChar char="●"/>
            </a:pPr>
            <a:r>
              <a:rPr lang="en" sz="2400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Leaders are called </a:t>
            </a:r>
            <a:r>
              <a:rPr lang="en" sz="2400" b="1">
                <a:solidFill>
                  <a:srgbClr val="000000"/>
                </a:solidFill>
                <a:highlight>
                  <a:srgbClr val="D9D9D9"/>
                </a:highlight>
                <a:latin typeface="Chewy"/>
                <a:ea typeface="Chewy"/>
                <a:cs typeface="Chewy"/>
                <a:sym typeface="Chewy"/>
              </a:rPr>
              <a:t>monks and nuns</a:t>
            </a:r>
            <a:endParaRPr sz="2400" b="1">
              <a:solidFill>
                <a:srgbClr val="000000"/>
              </a:solidFill>
              <a:highlight>
                <a:srgbClr val="D9D9D9"/>
              </a:highlight>
              <a:latin typeface="Chewy"/>
              <a:ea typeface="Chewy"/>
              <a:cs typeface="Chewy"/>
              <a:sym typeface="Chewy"/>
            </a:endParaRP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9700" y="96974"/>
            <a:ext cx="1389050" cy="12536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angers"/>
                <a:ea typeface="Bangers"/>
                <a:cs typeface="Bangers"/>
                <a:sym typeface="Bangers"/>
              </a:rPr>
              <a:t>Religions of the world </a:t>
            </a:r>
            <a:endParaRPr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64" name="Shape 64" descr="Religion_distribu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0550" y="1093850"/>
            <a:ext cx="7635900" cy="390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7918150" y="131600"/>
            <a:ext cx="1225800" cy="490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marante"/>
                <a:ea typeface="Amarante"/>
                <a:cs typeface="Amarante"/>
                <a:sym typeface="Amarante"/>
              </a:rPr>
              <a:t>Using the </a:t>
            </a:r>
            <a:r>
              <a:rPr lang="en" sz="1800" u="sng">
                <a:latin typeface="Amarante"/>
                <a:ea typeface="Amarante"/>
                <a:cs typeface="Amarante"/>
                <a:sym typeface="Amarante"/>
              </a:rPr>
              <a:t>map key</a:t>
            </a:r>
            <a:r>
              <a:rPr lang="en" sz="1800">
                <a:latin typeface="Amarante"/>
                <a:ea typeface="Amarante"/>
                <a:cs typeface="Amarante"/>
                <a:sym typeface="Amarante"/>
              </a:rPr>
              <a:t>, what do you notice about the </a:t>
            </a:r>
            <a:r>
              <a:rPr lang="en" sz="1800" u="sng">
                <a:latin typeface="Amarante"/>
                <a:ea typeface="Amarante"/>
                <a:cs typeface="Amarante"/>
                <a:sym typeface="Amarante"/>
              </a:rPr>
              <a:t>colors</a:t>
            </a:r>
            <a:r>
              <a:rPr lang="en" sz="1800">
                <a:latin typeface="Amarante"/>
                <a:ea typeface="Amarante"/>
                <a:cs typeface="Amarante"/>
                <a:sym typeface="Amarante"/>
              </a:rPr>
              <a:t> on the map? What areas have more of the </a:t>
            </a:r>
            <a:r>
              <a:rPr lang="en" sz="1800" u="sng">
                <a:latin typeface="Amarante"/>
                <a:ea typeface="Amarante"/>
                <a:cs typeface="Amarante"/>
                <a:sym typeface="Amarante"/>
              </a:rPr>
              <a:t>same color</a:t>
            </a:r>
            <a:r>
              <a:rPr lang="en" sz="1800">
                <a:latin typeface="Amarante"/>
                <a:ea typeface="Amarante"/>
                <a:cs typeface="Amarante"/>
                <a:sym typeface="Amarante"/>
              </a:rPr>
              <a:t>? What does that tell you about that area? </a:t>
            </a:r>
            <a:endParaRPr sz="1800">
              <a:latin typeface="Amarante"/>
              <a:ea typeface="Amarante"/>
              <a:cs typeface="Amarante"/>
              <a:sym typeface="Amarant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78495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ontdiner Swanky"/>
                <a:ea typeface="Fontdiner Swanky"/>
                <a:cs typeface="Fontdiner Swanky"/>
                <a:sym typeface="Fontdiner Swanky"/>
              </a:rPr>
              <a:t>Followers of Religions </a:t>
            </a:r>
            <a:endParaRPr>
              <a:latin typeface="Fontdiner Swanky"/>
              <a:ea typeface="Fontdiner Swanky"/>
              <a:cs typeface="Fontdiner Swanky"/>
              <a:sym typeface="Fontdiner Swanky"/>
            </a:endParaRPr>
          </a:p>
        </p:txBody>
      </p:sp>
      <p:graphicFrame>
        <p:nvGraphicFramePr>
          <p:cNvPr id="72" name="Shape 72"/>
          <p:cNvGraphicFramePr/>
          <p:nvPr/>
        </p:nvGraphicFramePr>
        <p:xfrm>
          <a:off x="311700" y="1271675"/>
          <a:ext cx="8351325" cy="3417875"/>
        </p:xfrm>
        <a:graphic>
          <a:graphicData uri="http://schemas.openxmlformats.org/drawingml/2006/table">
            <a:tbl>
              <a:tblPr>
                <a:noFill/>
                <a:tableStyleId>{3E4E9969-6878-4E1B-9475-6D8FE081588D}</a:tableStyleId>
              </a:tblPr>
              <a:tblGrid>
                <a:gridCol w="2854000"/>
                <a:gridCol w="2613500"/>
                <a:gridCol w="2883825"/>
              </a:tblGrid>
              <a:tr h="635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800" b="0" i="0" u="none" strike="noStrike" cap="none">
                          <a:solidFill>
                            <a:srgbClr val="000000"/>
                          </a:solidFill>
                          <a:latin typeface="Righteous"/>
                          <a:ea typeface="Righteous"/>
                          <a:cs typeface="Righteous"/>
                          <a:sym typeface="Righteous"/>
                        </a:rPr>
                        <a:t>Religion</a:t>
                      </a:r>
                      <a:endParaRPr>
                        <a:latin typeface="Righteous"/>
                        <a:ea typeface="Righteous"/>
                        <a:cs typeface="Righteous"/>
                        <a:sym typeface="Righteous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800" b="0" i="0" u="none" strike="noStrike" cap="none">
                          <a:solidFill>
                            <a:srgbClr val="000000"/>
                          </a:solidFill>
                          <a:latin typeface="Righteous"/>
                          <a:ea typeface="Righteous"/>
                          <a:cs typeface="Righteous"/>
                          <a:sym typeface="Righteous"/>
                        </a:rPr>
                        <a:t>Followers</a:t>
                      </a:r>
                      <a:endParaRPr>
                        <a:latin typeface="Righteous"/>
                        <a:ea typeface="Righteous"/>
                        <a:cs typeface="Righteous"/>
                        <a:sym typeface="Righteou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800">
                          <a:latin typeface="Righteous"/>
                          <a:ea typeface="Righteous"/>
                          <a:cs typeface="Righteous"/>
                          <a:sym typeface="Righteous"/>
                        </a:rPr>
                        <a:t>Founder</a:t>
                      </a:r>
                      <a:endParaRPr sz="2800" b="0" i="0" u="none" strike="noStrike" cap="none">
                        <a:solidFill>
                          <a:srgbClr val="000000"/>
                        </a:solidFill>
                        <a:latin typeface="Righteous"/>
                        <a:ea typeface="Righteous"/>
                        <a:cs typeface="Righteous"/>
                        <a:sym typeface="Righteous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</a:tr>
              <a:tr h="556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Judaism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14.5 million</a:t>
                      </a:r>
                      <a:endParaRPr sz="2200"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Abraham</a:t>
                      </a:r>
                      <a:endParaRPr sz="2200"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6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 b="0" i="0" u="none" strike="noStrike" cap="none">
                          <a:solidFill>
                            <a:srgbClr val="000000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Christianity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2</a:t>
                      </a:r>
                      <a:r>
                        <a:rPr lang="en" sz="2200" b="0" i="0" u="none" strike="noStrike" cap="none">
                          <a:solidFill>
                            <a:srgbClr val="000000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 billion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Jesus Christ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6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 b="0" i="0" u="none" strike="noStrike" cap="none">
                          <a:solidFill>
                            <a:srgbClr val="000000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Islam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 b="0" i="0" u="none" strike="noStrike" cap="none">
                          <a:solidFill>
                            <a:srgbClr val="000000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1.1 billion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Muhammad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6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Buddhism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362 million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The Buddha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6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Hinduism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820</a:t>
                      </a:r>
                      <a:r>
                        <a:rPr lang="en" sz="2200" b="0" i="0" u="none" strike="noStrike" cap="none">
                          <a:solidFill>
                            <a:srgbClr val="000000"/>
                          </a:solidFill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 million</a:t>
                      </a:r>
                      <a:endParaRPr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Amarante"/>
                          <a:ea typeface="Amarante"/>
                          <a:cs typeface="Amarante"/>
                          <a:sym typeface="Amarante"/>
                        </a:rPr>
                        <a:t>No one is founder</a:t>
                      </a:r>
                      <a:endParaRPr sz="2200" b="0" i="0" u="none" strike="noStrike" cap="none">
                        <a:solidFill>
                          <a:srgbClr val="000000"/>
                        </a:solidFill>
                        <a:latin typeface="Amarante"/>
                        <a:ea typeface="Amarante"/>
                        <a:cs typeface="Amarante"/>
                        <a:sym typeface="Amarante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inzel"/>
                <a:ea typeface="Cinzel"/>
                <a:cs typeface="Cinzel"/>
                <a:sym typeface="Cinzel"/>
              </a:rPr>
              <a:t>What is a Religion? </a:t>
            </a:r>
            <a:endParaRPr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780300"/>
          </a:xfrm>
          <a:prstGeom prst="rect">
            <a:avLst/>
          </a:prstGeom>
          <a:solidFill>
            <a:srgbClr val="D9D9D9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Georgia"/>
              <a:buNone/>
            </a:pPr>
            <a:r>
              <a:rPr lang="en" sz="3000" b="1">
                <a:solidFill>
                  <a:srgbClr val="000000"/>
                </a:solidFill>
                <a:latin typeface="Amarante"/>
                <a:ea typeface="Amarante"/>
                <a:cs typeface="Amarante"/>
                <a:sym typeface="Amarante"/>
              </a:rPr>
              <a:t>A religion is an organized system of beliefs, ceremonies, and rules used to worship a god or a group of gods.</a:t>
            </a:r>
            <a:r>
              <a:rPr lang="en" b="1">
                <a:solidFill>
                  <a:srgbClr val="000000"/>
                </a:solidFill>
                <a:latin typeface="Amarante"/>
                <a:ea typeface="Amarante"/>
                <a:cs typeface="Amarante"/>
                <a:sym typeface="Amarante"/>
              </a:rPr>
              <a:t> </a:t>
            </a:r>
            <a:endParaRPr>
              <a:solidFill>
                <a:srgbClr val="000000"/>
              </a:solidFill>
              <a:latin typeface="Amarante"/>
              <a:ea typeface="Amarante"/>
              <a:cs typeface="Amarante"/>
              <a:sym typeface="Amarante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9225" y="2698300"/>
            <a:ext cx="3365525" cy="209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70272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rry Cream Soda"/>
                <a:ea typeface="Cherry Cream Soda"/>
                <a:cs typeface="Cherry Cream Soda"/>
                <a:sym typeface="Cherry Cream Soda"/>
              </a:rPr>
              <a:t>Types of Religions </a:t>
            </a:r>
            <a:endParaRPr>
              <a:latin typeface="Cherry Cream Soda"/>
              <a:ea typeface="Cherry Cream Soda"/>
              <a:cs typeface="Cherry Cream Soda"/>
              <a:sym typeface="Cherry Cream Sod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76750"/>
            <a:ext cx="8520600" cy="3619800"/>
          </a:xfrm>
          <a:prstGeom prst="rect">
            <a:avLst/>
          </a:prstGeom>
          <a:solidFill>
            <a:srgbClr val="CCCCCC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365125" lvl="0" indent="-26352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365125" lvl="0" indent="-26352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1. </a:t>
            </a:r>
            <a:r>
              <a:rPr lang="en" sz="2800" b="1" u="sng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Monotheistic</a:t>
            </a:r>
            <a:r>
              <a:rPr lang="en" sz="28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religions believe in one god.</a:t>
            </a:r>
            <a:endParaRPr sz="2800" b="1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365125" lvl="0" indent="-26352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365125" lvl="0" indent="-263525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Font typeface="Georgia"/>
              <a:buNone/>
            </a:pPr>
            <a:r>
              <a:rPr lang="en" sz="28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2. </a:t>
            </a:r>
            <a:r>
              <a:rPr lang="en" sz="2800" b="1" u="sng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Polytheistic </a:t>
            </a:r>
            <a:r>
              <a:rPr lang="en" sz="2800" b="1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religions believe in many gods.</a:t>
            </a:r>
            <a:endParaRPr sz="2800" b="1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8" name="Shape 88" descr="File:ReligiousSymbol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8900" y="1176750"/>
            <a:ext cx="1518600" cy="168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 descr="aum-hinduism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28975" y="3224875"/>
            <a:ext cx="1518600" cy="13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5">
            <a:alphaModFix/>
          </a:blip>
          <a:srcRect l="49309" t="53080" r="16905"/>
          <a:stretch/>
        </p:blipFill>
        <p:spPr>
          <a:xfrm>
            <a:off x="1701025" y="3276800"/>
            <a:ext cx="1369650" cy="124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4DA3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6792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nton"/>
                <a:ea typeface="Anton"/>
                <a:cs typeface="Anton"/>
                <a:sym typeface="Anton"/>
              </a:rPr>
              <a:t>WHICH CAME FIRST? </a:t>
            </a:r>
            <a:endParaRPr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04325" y="1093850"/>
            <a:ext cx="7102800" cy="3773400"/>
          </a:xfrm>
          <a:prstGeom prst="rect">
            <a:avLst/>
          </a:prstGeom>
          <a:solidFill>
            <a:srgbClr val="CCCCCC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ORDER OF MONOTHEISTIC RELIGIONS</a:t>
            </a:r>
            <a:endParaRPr sz="2600" u="sng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937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marante"/>
              <a:buChar char="★"/>
            </a:pPr>
            <a:r>
              <a:rPr lang="en" sz="2600" b="1" u="sng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1st World Religion</a:t>
            </a:r>
            <a:r>
              <a:rPr lang="en" sz="2600">
                <a:solidFill>
                  <a:srgbClr val="000000"/>
                </a:solidFill>
                <a:latin typeface="Amarante"/>
                <a:ea typeface="Amarante"/>
                <a:cs typeface="Amarante"/>
                <a:sym typeface="Amarante"/>
              </a:rPr>
              <a:t>→ </a:t>
            </a:r>
            <a:r>
              <a:rPr lang="en" sz="2600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Judaism</a:t>
            </a:r>
            <a:r>
              <a:rPr lang="en" sz="2600">
                <a:solidFill>
                  <a:srgbClr val="000000"/>
                </a:solidFill>
                <a:latin typeface="Amarante"/>
                <a:ea typeface="Amarante"/>
                <a:cs typeface="Amarante"/>
                <a:sym typeface="Amarante"/>
              </a:rPr>
              <a:t> </a:t>
            </a:r>
            <a:endParaRPr sz="2600">
              <a:solidFill>
                <a:srgbClr val="000000"/>
              </a:solidFill>
              <a:latin typeface="Amarante"/>
              <a:ea typeface="Amarante"/>
              <a:cs typeface="Amarante"/>
              <a:sym typeface="Amarante"/>
            </a:endParaRPr>
          </a:p>
          <a:p>
            <a:pPr marL="914400" lvl="1" indent="-3937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Bangers"/>
              <a:buChar char="○"/>
            </a:pPr>
            <a:r>
              <a:rPr lang="en" sz="26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tIME PERIOD 2000 BCE</a:t>
            </a:r>
            <a:endParaRPr sz="2600">
              <a:solidFill>
                <a:srgbClr val="000000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457200" lvl="0" indent="-3937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marante"/>
              <a:buChar char="★"/>
            </a:pPr>
            <a:r>
              <a:rPr lang="en" sz="2600" b="1" u="sng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2nd World Religion</a:t>
            </a:r>
            <a:r>
              <a:rPr lang="en" sz="2600">
                <a:solidFill>
                  <a:srgbClr val="000000"/>
                </a:solidFill>
                <a:latin typeface="Amarante"/>
                <a:ea typeface="Amarante"/>
                <a:cs typeface="Amarante"/>
                <a:sym typeface="Amarante"/>
              </a:rPr>
              <a:t> →  </a:t>
            </a:r>
            <a:r>
              <a:rPr lang="en" sz="2600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Christianity </a:t>
            </a:r>
            <a:r>
              <a:rPr lang="en" sz="2600">
                <a:solidFill>
                  <a:srgbClr val="000000"/>
                </a:solidFill>
                <a:latin typeface="Amarante"/>
                <a:ea typeface="Amarante"/>
                <a:cs typeface="Amarante"/>
                <a:sym typeface="Amarante"/>
              </a:rPr>
              <a:t> </a:t>
            </a:r>
            <a:endParaRPr sz="2600">
              <a:solidFill>
                <a:srgbClr val="000000"/>
              </a:solidFill>
              <a:latin typeface="Amarante"/>
              <a:ea typeface="Amarante"/>
              <a:cs typeface="Amarante"/>
              <a:sym typeface="Amarante"/>
            </a:endParaRPr>
          </a:p>
          <a:p>
            <a:pPr marL="914400" lvl="1" indent="-3937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Bangers"/>
              <a:buChar char="○"/>
            </a:pPr>
            <a:r>
              <a:rPr lang="en" sz="26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tIME PERIOD 26-36 BCE</a:t>
            </a:r>
            <a:endParaRPr sz="2600">
              <a:solidFill>
                <a:srgbClr val="000000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marante"/>
              <a:buChar char="★"/>
            </a:pPr>
            <a:r>
              <a:rPr lang="en" sz="2600" b="1" u="sng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3rd World Religion</a:t>
            </a:r>
            <a:r>
              <a:rPr lang="en" sz="2600">
                <a:solidFill>
                  <a:srgbClr val="000000"/>
                </a:solidFill>
                <a:latin typeface="Amarante"/>
                <a:ea typeface="Amarante"/>
                <a:cs typeface="Amarante"/>
                <a:sym typeface="Amarante"/>
              </a:rPr>
              <a:t> → </a:t>
            </a:r>
            <a:r>
              <a:rPr lang="en" sz="2600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Islam</a:t>
            </a:r>
            <a:endParaRPr sz="2600">
              <a:solidFill>
                <a:srgbClr val="000000"/>
              </a:solidFill>
              <a:latin typeface="Limelight"/>
              <a:ea typeface="Limelight"/>
              <a:cs typeface="Limelight"/>
              <a:sym typeface="Limelight"/>
            </a:endParaRPr>
          </a:p>
          <a:p>
            <a:pPr marL="914400" lvl="1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Bangers"/>
              <a:buChar char="○"/>
            </a:pPr>
            <a:r>
              <a:rPr lang="en" sz="26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tIME PERIOD 610 CE</a:t>
            </a:r>
            <a:endParaRPr sz="2600">
              <a:solidFill>
                <a:srgbClr val="000000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0" lvl="0" indent="0">
              <a:spcBef>
                <a:spcPts val="10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8" name="Shape 98" descr="605judaism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87750" y="172125"/>
            <a:ext cx="1534200" cy="1559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9" name="Shape 99" descr="cros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20925" y="1897200"/>
            <a:ext cx="1034700" cy="13491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0" name="Shape 100" descr="605islam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45600" y="3411675"/>
            <a:ext cx="1618500" cy="1639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25900" y="323300"/>
            <a:ext cx="75045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65125" lvl="0" indent="-263525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Limelight"/>
                <a:ea typeface="Limelight"/>
                <a:cs typeface="Limelight"/>
                <a:sym typeface="Limelight"/>
              </a:rPr>
              <a:t>Monotheistic Religions</a:t>
            </a:r>
            <a:endParaRPr>
              <a:solidFill>
                <a:srgbClr val="000000"/>
              </a:solidFill>
              <a:latin typeface="Limelight"/>
              <a:ea typeface="Limelight"/>
              <a:cs typeface="Limelight"/>
              <a:sym typeface="Limelight"/>
            </a:endParaRPr>
          </a:p>
        </p:txBody>
      </p:sp>
      <p:pic>
        <p:nvPicPr>
          <p:cNvPr id="107" name="Shape 107" descr="cross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525" y="1403400"/>
            <a:ext cx="1581300" cy="28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 descr="605islam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32475" y="1398600"/>
            <a:ext cx="28575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605judaism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74800" y="1393800"/>
            <a:ext cx="2857500" cy="29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292850"/>
            <a:ext cx="82005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lfa Slab One"/>
                <a:ea typeface="Alfa Slab One"/>
                <a:cs typeface="Alfa Slab One"/>
                <a:sym typeface="Alfa Slab One"/>
              </a:rPr>
              <a:t>Judaism→ </a:t>
            </a:r>
            <a:r>
              <a:rPr lang="en" sz="3600">
                <a:latin typeface="Alfa Slab One"/>
                <a:ea typeface="Alfa Slab One"/>
                <a:cs typeface="Alfa Slab One"/>
                <a:sym typeface="Alfa Slab One"/>
              </a:rPr>
              <a:t>MONOTHEISTIC</a:t>
            </a:r>
            <a:r>
              <a:rPr lang="en"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endParaRPr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950700"/>
          </a:xfrm>
          <a:prstGeom prst="rect">
            <a:avLst/>
          </a:prstGeom>
          <a:solidFill>
            <a:srgbClr val="D9D9D9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loria Hallelujah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Name of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deity is Yahweh </a:t>
            </a: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(God in hebrew)</a:t>
            </a:r>
            <a:endParaRPr sz="2000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loria Hallelujah"/>
              <a:buChar char="●"/>
            </a:pP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Abraham </a:t>
            </a: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is the founder of Judaism. </a:t>
            </a:r>
            <a:endParaRPr sz="2000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loria Hallelujah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Followers of Judaism are called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Jews</a:t>
            </a: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endParaRPr sz="2000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loria Hallelujah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Follow the rules of the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ten commandments. </a:t>
            </a:r>
            <a:endParaRPr sz="2000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loria Hallelujah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The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Star of David</a:t>
            </a: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 is the symbol for Judaism. </a:t>
            </a:r>
            <a:endParaRPr sz="2000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loria Hallelujah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Their holy book the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Torah. </a:t>
            </a:r>
            <a:endParaRPr sz="2000" b="1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loria Hallelujah"/>
              <a:buChar char="○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Is a long scroll hand-written in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Hebrew</a:t>
            </a: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 → (traditional Jewish language).</a:t>
            </a:r>
            <a:endParaRPr sz="2000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marL="457200" lvl="0" indent="-355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Font typeface="Gloria Hallelujah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Leaders are called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Gloria Hallelujah"/>
                <a:ea typeface="Gloria Hallelujah"/>
                <a:cs typeface="Gloria Hallelujah"/>
                <a:sym typeface="Gloria Hallelujah"/>
              </a:rPr>
              <a:t>Rabbis</a:t>
            </a:r>
            <a:endParaRPr sz="2000" b="1">
              <a:solidFill>
                <a:srgbClr val="000000"/>
              </a:solidFill>
              <a:highlight>
                <a:srgbClr val="D9D9D9"/>
              </a:highlight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6823" y="1354223"/>
            <a:ext cx="1848925" cy="1848925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175475" y="427700"/>
            <a:ext cx="7654800" cy="592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7518600" cy="80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Christianity→ MONOTHEISTIC </a:t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915300"/>
          </a:xfrm>
          <a:prstGeom prst="rect">
            <a:avLst/>
          </a:prstGeom>
          <a:solidFill>
            <a:srgbClr val="D9D9D9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Name of deity is </a:t>
            </a:r>
            <a:r>
              <a:rPr lang="en" sz="2000" b="1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God</a:t>
            </a:r>
            <a:endParaRPr sz="2000" b="1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55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Christianity was influenced by </a:t>
            </a:r>
            <a:r>
              <a:rPr lang="en" sz="2000" b="1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Judaism</a:t>
            </a: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. </a:t>
            </a:r>
            <a:endParaRPr sz="2000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55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 b="1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Founder is Jesus→ </a:t>
            </a: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the son of God </a:t>
            </a:r>
            <a:endParaRPr sz="2000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556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D9D9D9"/>
                </a:highlight>
                <a:latin typeface="Righteous"/>
                <a:ea typeface="Righteous"/>
                <a:cs typeface="Righteous"/>
                <a:sym typeface="Righteous"/>
              </a:rPr>
              <a:t>Follow the rules of the </a:t>
            </a:r>
            <a:r>
              <a:rPr lang="en" sz="2000" b="1">
                <a:solidFill>
                  <a:srgbClr val="000000"/>
                </a:solidFill>
                <a:highlight>
                  <a:srgbClr val="D9D9D9"/>
                </a:highlight>
                <a:latin typeface="Righteous"/>
                <a:ea typeface="Righteous"/>
                <a:cs typeface="Righteous"/>
                <a:sym typeface="Righteous"/>
              </a:rPr>
              <a:t>ten commandments. </a:t>
            </a:r>
            <a:endParaRPr sz="2000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Their holy book the </a:t>
            </a:r>
            <a:r>
              <a:rPr lang="en" sz="2000" b="1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Holy Bible</a:t>
            </a: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. </a:t>
            </a:r>
            <a:endParaRPr sz="2000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55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Followers are called Christians</a:t>
            </a:r>
            <a:endParaRPr sz="2000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55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The Christian symbol is the </a:t>
            </a:r>
            <a:r>
              <a:rPr lang="en" sz="2000" b="1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cross</a:t>
            </a: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. </a:t>
            </a:r>
            <a:endParaRPr sz="2000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marL="457200" lvl="0" indent="-3556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Font typeface="Righteous"/>
              <a:buChar char="●"/>
            </a:pP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Leaders are called </a:t>
            </a:r>
            <a:r>
              <a:rPr lang="en" sz="2000" b="1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priests</a:t>
            </a: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, </a:t>
            </a:r>
            <a:r>
              <a:rPr lang="en" sz="2000" b="1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ministers</a:t>
            </a:r>
            <a:r>
              <a:rPr lang="en" sz="2000">
                <a:solidFill>
                  <a:srgbClr val="000000"/>
                </a:solidFill>
                <a:latin typeface="Righteous"/>
                <a:ea typeface="Righteous"/>
                <a:cs typeface="Righteous"/>
                <a:sym typeface="Righteous"/>
              </a:rPr>
              <a:t>, monks, and nuns</a:t>
            </a:r>
            <a:endParaRPr sz="2000">
              <a:solidFill>
                <a:srgbClr val="000000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1425" y="1296325"/>
            <a:ext cx="1546525" cy="2156975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Macintosh PowerPoint</Application>
  <PresentationFormat>On-screen Show (16:9)</PresentationFormat>
  <Paragraphs>81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Amarante</vt:lpstr>
      <vt:lpstr>Limelight</vt:lpstr>
      <vt:lpstr>Righteous</vt:lpstr>
      <vt:lpstr>Cherry Cream Soda</vt:lpstr>
      <vt:lpstr>Amatic SC</vt:lpstr>
      <vt:lpstr>Gloria Hallelujah</vt:lpstr>
      <vt:lpstr>Fjalla One</vt:lpstr>
      <vt:lpstr>Architects Daughter</vt:lpstr>
      <vt:lpstr>Alfa Slab One</vt:lpstr>
      <vt:lpstr>Cinzel</vt:lpstr>
      <vt:lpstr>Chewy</vt:lpstr>
      <vt:lpstr>Bangers</vt:lpstr>
      <vt:lpstr>Source Code Pro</vt:lpstr>
      <vt:lpstr>Arial</vt:lpstr>
      <vt:lpstr>Fontdiner Swanky</vt:lpstr>
      <vt:lpstr>Georgia</vt:lpstr>
      <vt:lpstr>Anton</vt:lpstr>
      <vt:lpstr>Beach Day</vt:lpstr>
      <vt:lpstr>Introduction to the World Religions</vt:lpstr>
      <vt:lpstr>Religions of the world </vt:lpstr>
      <vt:lpstr>Followers of Religions </vt:lpstr>
      <vt:lpstr>What is a Religion? </vt:lpstr>
      <vt:lpstr>Types of Religions </vt:lpstr>
      <vt:lpstr>WHICH CAME FIRST? </vt:lpstr>
      <vt:lpstr>Monotheistic Religions</vt:lpstr>
      <vt:lpstr>Judaism→ MONOTHEISTIC </vt:lpstr>
      <vt:lpstr>Christianity→ MONOTHEISTIC </vt:lpstr>
      <vt:lpstr>Islam→ MONOTHEISTIC </vt:lpstr>
      <vt:lpstr>Polytheistic Religions</vt:lpstr>
      <vt:lpstr>Hinduism→ POLYTHEISTIC</vt:lpstr>
      <vt:lpstr>Buddhism→ POLYTHEISTIC 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World Religions</dc:title>
  <cp:lastModifiedBy>Brittiney Lazar</cp:lastModifiedBy>
  <cp:revision>1</cp:revision>
  <dcterms:modified xsi:type="dcterms:W3CDTF">2018-01-09T12:38:07Z</dcterms:modified>
</cp:coreProperties>
</file>